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 autoAdjust="0"/>
    <p:restoredTop sz="94667" autoAdjust="0"/>
  </p:normalViewPr>
  <p:slideViewPr>
    <p:cSldViewPr>
      <p:cViewPr varScale="1">
        <p:scale>
          <a:sx n="127" d="100"/>
          <a:sy n="127" d="100"/>
        </p:scale>
        <p:origin x="-2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7CBCF2-A44A-41E5-99E5-9CC1F442C2EF}" type="datetimeFigureOut">
              <a:rPr lang="it-IT" smtClean="0"/>
              <a:pPr/>
              <a:t>10-11-2011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A05CF3-438F-4B48-B46D-18C424840614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hyperlink" Target="http://freeweb.dnet.it/liberi/genoc_armeno/genoc_arm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79712" y="188640"/>
            <a:ext cx="5976664" cy="792088"/>
          </a:xfrm>
        </p:spPr>
        <p:txBody>
          <a:bodyPr>
            <a:normAutofit fontScale="90000"/>
          </a:bodyPr>
          <a:lstStyle/>
          <a:p>
            <a:r>
              <a:rPr lang="it-IT" sz="5300" dirty="0" smtClean="0">
                <a:solidFill>
                  <a:srgbClr val="C00000"/>
                </a:solidFill>
              </a:rPr>
              <a:t>Genocidio </a:t>
            </a:r>
            <a:r>
              <a:rPr lang="it-IT" sz="5300" dirty="0">
                <a:solidFill>
                  <a:srgbClr val="C00000"/>
                </a:solidFill>
              </a:rPr>
              <a:t>armeno</a:t>
            </a:r>
            <a:r>
              <a:rPr lang="it-IT" b="1" dirty="0">
                <a:solidFill>
                  <a:srgbClr val="FF0000"/>
                </a:solidFill>
              </a:rPr>
              <a:t/>
            </a:r>
            <a:br>
              <a:rPr lang="it-IT" b="1" dirty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964488" cy="1512168"/>
          </a:xfrm>
        </p:spPr>
        <p:txBody>
          <a:bodyPr anchor="ctr">
            <a:normAutofit/>
          </a:bodyPr>
          <a:lstStyle/>
          <a:p>
            <a:r>
              <a:rPr lang="it-IT" sz="1800" i="1" dirty="0" smtClean="0">
                <a:latin typeface="Constantia" pitchFamily="18" charset="0"/>
              </a:rPr>
              <a:t>L'espressione </a:t>
            </a:r>
            <a:r>
              <a:rPr lang="it-IT" sz="1800" b="1" i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>Genocidio armeno </a:t>
            </a:r>
            <a:r>
              <a:rPr lang="it-IT" sz="1800" i="1" dirty="0" smtClean="0">
                <a:latin typeface="Constantia" pitchFamily="18" charset="0"/>
              </a:rPr>
              <a:t>si riferisce a due eventi distinti ma legati fra loro:</a:t>
            </a:r>
          </a:p>
          <a:p>
            <a:endParaRPr lang="it-IT" sz="1800" i="1" dirty="0" smtClean="0">
              <a:latin typeface="Constantia" pitchFamily="18" charset="0"/>
            </a:endParaRPr>
          </a:p>
          <a:p>
            <a:r>
              <a:rPr lang="it-IT" sz="1800" i="1" dirty="0" smtClean="0">
                <a:latin typeface="Constantia" pitchFamily="18" charset="0"/>
              </a:rPr>
              <a:t>-Il primo è relativo alla campagna contro gli armeni condotta dal sultano ottomano </a:t>
            </a:r>
            <a:r>
              <a:rPr lang="it-IT" sz="1800" b="1" i="1" dirty="0" smtClean="0">
                <a:latin typeface="Constantia" pitchFamily="18" charset="0"/>
              </a:rPr>
              <a:t>Abdul-Hamid II</a:t>
            </a:r>
            <a:r>
              <a:rPr lang="it-IT" sz="1800" i="1" dirty="0" smtClean="0">
                <a:latin typeface="Constantia" pitchFamily="18" charset="0"/>
              </a:rPr>
              <a:t> negli anni</a:t>
            </a:r>
            <a:r>
              <a:rPr lang="it-IT" sz="1800" b="1" i="1" dirty="0" smtClean="0">
                <a:latin typeface="Constantia" pitchFamily="18" charset="0"/>
              </a:rPr>
              <a:t> 1894-1896</a:t>
            </a:r>
            <a:endParaRPr lang="it-IT" sz="1800" i="1" dirty="0" smtClean="0">
              <a:latin typeface="Constantia" pitchFamily="18" charset="0"/>
            </a:endParaRPr>
          </a:p>
          <a:p>
            <a:endParaRPr lang="it-IT" sz="1800" i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9512" y="1196752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Introduzione:</a:t>
            </a:r>
            <a:endParaRPr lang="it-IT" sz="26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Immagine 4" descr="ABDU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068960"/>
            <a:ext cx="2540000" cy="35687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771800" y="2996952"/>
            <a:ext cx="6192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i="1" dirty="0">
              <a:latin typeface="Constantia" pitchFamily="18" charset="0"/>
            </a:endParaRPr>
          </a:p>
          <a:p>
            <a:r>
              <a:rPr lang="it-IT" i="1" dirty="0" smtClean="0">
                <a:latin typeface="Constantia" pitchFamily="18" charset="0"/>
              </a:rPr>
              <a:t>-Il </a:t>
            </a:r>
            <a:r>
              <a:rPr lang="it-IT" i="1" dirty="0">
                <a:latin typeface="Constantia" pitchFamily="18" charset="0"/>
              </a:rPr>
              <a:t>secondo è collegato alla deportazione ed eliminazione di armeni </a:t>
            </a:r>
            <a:r>
              <a:rPr lang="it-IT" i="1" dirty="0" smtClean="0">
                <a:latin typeface="Constantia" pitchFamily="18" charset="0"/>
              </a:rPr>
              <a:t>negli </a:t>
            </a:r>
            <a:r>
              <a:rPr lang="it-IT" i="1" dirty="0">
                <a:latin typeface="Constantia" pitchFamily="18" charset="0"/>
              </a:rPr>
              <a:t>anni </a:t>
            </a:r>
            <a:r>
              <a:rPr lang="it-IT" b="1" i="1" dirty="0">
                <a:latin typeface="Constantia" pitchFamily="18" charset="0"/>
              </a:rPr>
              <a:t>1915-1916</a:t>
            </a:r>
            <a:r>
              <a:rPr lang="it-IT" i="1" dirty="0">
                <a:latin typeface="Constantia" pitchFamily="18" charset="0"/>
              </a:rPr>
              <a:t>. </a:t>
            </a:r>
          </a:p>
          <a:p>
            <a:endParaRPr lang="it-IT" i="1" dirty="0">
              <a:latin typeface="Constantia" pitchFamily="18" charset="0"/>
            </a:endParaRPr>
          </a:p>
          <a:p>
            <a:r>
              <a:rPr lang="it-IT" i="1" dirty="0" smtClean="0">
                <a:latin typeface="Constantia" pitchFamily="18" charset="0"/>
              </a:rPr>
              <a:t>-Il </a:t>
            </a:r>
            <a:r>
              <a:rPr lang="it-IT" i="1" dirty="0">
                <a:latin typeface="Constantia" pitchFamily="18" charset="0"/>
              </a:rPr>
              <a:t>termine genocidio è associato soprattutto al secondo episodio, che viene commemorato dagli Armeni il </a:t>
            </a:r>
            <a:r>
              <a:rPr lang="it-IT" b="1" i="1" dirty="0">
                <a:latin typeface="Constantia" pitchFamily="18" charset="0"/>
              </a:rPr>
              <a:t>24 aprile</a:t>
            </a:r>
            <a:r>
              <a:rPr lang="it-IT" i="1" dirty="0">
                <a:latin typeface="Constantia" pitchFamily="18" charset="0"/>
              </a:rPr>
              <a:t>. Il 24 Aprile 2010 è stato ricordato il 95° Anniversario del Genocidio.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627784" y="630932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Abdul-Hamid II</a:t>
            </a:r>
            <a:endParaRPr lang="it-I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Primo massacro armeno (1894-1896)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68760"/>
            <a:ext cx="8326760" cy="15121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i="1" dirty="0" smtClean="0">
                <a:latin typeface="Constantia" pitchFamily="18" charset="0"/>
              </a:rPr>
              <a:t>      -Nel 1890 nell'</a:t>
            </a:r>
            <a:r>
              <a:rPr lang="it-IT" sz="1800" b="1" i="1" dirty="0" smtClean="0">
                <a:latin typeface="Constantia" pitchFamily="18" charset="0"/>
              </a:rPr>
              <a:t>Impero Ottomano</a:t>
            </a:r>
            <a:r>
              <a:rPr lang="it-IT" sz="1800" i="1" dirty="0" smtClean="0">
                <a:latin typeface="Constantia" pitchFamily="18" charset="0"/>
              </a:rPr>
              <a:t> vi erano all’incirca 2 milioni di armeni, i quali erano sostenuti dalla </a:t>
            </a:r>
            <a:r>
              <a:rPr lang="it-IT" sz="1800" b="1" i="1" dirty="0" smtClean="0">
                <a:latin typeface="Constantia" pitchFamily="18" charset="0"/>
              </a:rPr>
              <a:t>Russia</a:t>
            </a:r>
            <a:r>
              <a:rPr lang="it-IT" sz="1800" i="1" dirty="0" smtClean="0">
                <a:latin typeface="Constantia" pitchFamily="18" charset="0"/>
              </a:rPr>
              <a:t> nella loro lotta per l'indipendenza. Essa aspirava ad indebolire i turchi per annetterne dei territori ed appropriarsi contemporaneamente di Costantinopoli, dunque approfittò della difficile condizione degli armeni per arrivare ai suoi scopi.</a:t>
            </a:r>
          </a:p>
          <a:p>
            <a:pPr>
              <a:buNone/>
            </a:pPr>
            <a:endParaRPr lang="it-IT" sz="1800" i="1" dirty="0" smtClean="0">
              <a:latin typeface="Constantia" pitchFamily="18" charset="0"/>
            </a:endParaRPr>
          </a:p>
          <a:p>
            <a:pPr>
              <a:buNone/>
            </a:pPr>
            <a:endParaRPr lang="it-IT" dirty="0"/>
          </a:p>
        </p:txBody>
      </p:sp>
      <p:pic>
        <p:nvPicPr>
          <p:cNvPr id="4" name="Immagine 3" descr="CUR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5090" y="3717032"/>
            <a:ext cx="3508910" cy="314096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23528" y="2924944"/>
            <a:ext cx="86764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latin typeface="Constantia" pitchFamily="18" charset="0"/>
              </a:rPr>
              <a:t>-Per </a:t>
            </a:r>
            <a:r>
              <a:rPr lang="it-IT" i="1" dirty="0">
                <a:latin typeface="Constantia" pitchFamily="18" charset="0"/>
              </a:rPr>
              <a:t>reprimere il movimento autonomista armeno, il Governo ottomano incoraggiò fra i </a:t>
            </a:r>
            <a:r>
              <a:rPr lang="it-IT" b="1" i="1" dirty="0">
                <a:latin typeface="Constantia" pitchFamily="18" charset="0"/>
              </a:rPr>
              <a:t>Curdi</a:t>
            </a:r>
            <a:r>
              <a:rPr lang="it-IT" i="1" dirty="0">
                <a:latin typeface="Constantia" pitchFamily="18" charset="0"/>
              </a:rPr>
              <a:t> sentimenti di odio anti-armeno. L'oppressione dei curdi e l'aumento delle tasse imposto dal governo turco portò gli oppressi fino </a:t>
            </a:r>
            <a:r>
              <a:rPr lang="it-IT" i="1" dirty="0" smtClean="0">
                <a:latin typeface="Constantia" pitchFamily="18" charset="0"/>
              </a:rPr>
              <a:t>alla</a:t>
            </a:r>
          </a:p>
          <a:p>
            <a:r>
              <a:rPr lang="it-IT" i="1" dirty="0" smtClean="0">
                <a:latin typeface="Constantia" pitchFamily="18" charset="0"/>
              </a:rPr>
              <a:t>rivolta</a:t>
            </a:r>
            <a:r>
              <a:rPr lang="it-IT" i="1" dirty="0">
                <a:latin typeface="Constantia" pitchFamily="18" charset="0"/>
              </a:rPr>
              <a:t>, alla quale </a:t>
            </a:r>
            <a:r>
              <a:rPr lang="it-IT" i="1" dirty="0" smtClean="0">
                <a:latin typeface="Constantia" pitchFamily="18" charset="0"/>
              </a:rPr>
              <a:t>l'esercito ottomano, rispose </a:t>
            </a:r>
          </a:p>
          <a:p>
            <a:r>
              <a:rPr lang="it-IT" i="1" dirty="0" smtClean="0">
                <a:latin typeface="Constantia" pitchFamily="18" charset="0"/>
              </a:rPr>
              <a:t>assassinando </a:t>
            </a:r>
            <a:r>
              <a:rPr lang="it-IT" i="1" dirty="0">
                <a:latin typeface="Constantia" pitchFamily="18" charset="0"/>
              </a:rPr>
              <a:t>migliaia di </a:t>
            </a:r>
            <a:r>
              <a:rPr lang="it-IT" i="1" dirty="0" smtClean="0">
                <a:latin typeface="Constantia" pitchFamily="18" charset="0"/>
              </a:rPr>
              <a:t>armeni e bruciandone</a:t>
            </a:r>
          </a:p>
          <a:p>
            <a:r>
              <a:rPr lang="it-IT" i="1" dirty="0" smtClean="0">
                <a:latin typeface="Constantia" pitchFamily="18" charset="0"/>
              </a:rPr>
              <a:t>i </a:t>
            </a:r>
            <a:r>
              <a:rPr lang="it-IT" i="1" dirty="0">
                <a:latin typeface="Constantia" pitchFamily="18" charset="0"/>
              </a:rPr>
              <a:t>villaggi nel </a:t>
            </a:r>
            <a:r>
              <a:rPr lang="it-IT" b="1" i="1" dirty="0">
                <a:latin typeface="Constantia" pitchFamily="18" charset="0"/>
              </a:rPr>
              <a:t>1894</a:t>
            </a:r>
            <a:r>
              <a:rPr lang="it-IT" i="1" dirty="0">
                <a:latin typeface="Constantia" pitchFamily="18" charset="0"/>
              </a:rPr>
              <a:t>.</a:t>
            </a:r>
          </a:p>
          <a:p>
            <a:pPr>
              <a:buNone/>
            </a:pPr>
            <a:endParaRPr lang="it-IT" i="1" dirty="0">
              <a:latin typeface="Constantia" pitchFamily="18" charset="0"/>
            </a:endParaRPr>
          </a:p>
          <a:p>
            <a:r>
              <a:rPr lang="it-IT" i="1" dirty="0" smtClean="0">
                <a:latin typeface="Constantia" pitchFamily="18" charset="0"/>
              </a:rPr>
              <a:t>-Nel </a:t>
            </a:r>
            <a:r>
              <a:rPr lang="it-IT" b="1" i="1" dirty="0">
                <a:latin typeface="Constantia" pitchFamily="18" charset="0"/>
              </a:rPr>
              <a:t>1896</a:t>
            </a:r>
            <a:r>
              <a:rPr lang="it-IT" i="1" dirty="0">
                <a:latin typeface="Constantia" pitchFamily="18" charset="0"/>
              </a:rPr>
              <a:t>, per ottenere visibilità internazionale, </a:t>
            </a:r>
            <a:r>
              <a:rPr lang="it-IT" i="1" dirty="0" smtClean="0">
                <a:latin typeface="Constantia" pitchFamily="18" charset="0"/>
              </a:rPr>
              <a:t>alcuni</a:t>
            </a:r>
          </a:p>
          <a:p>
            <a:r>
              <a:rPr lang="it-IT" i="1" dirty="0" smtClean="0">
                <a:latin typeface="Constantia" pitchFamily="18" charset="0"/>
              </a:rPr>
              <a:t> </a:t>
            </a:r>
            <a:r>
              <a:rPr lang="it-IT" i="1" dirty="0">
                <a:latin typeface="Constantia" pitchFamily="18" charset="0"/>
              </a:rPr>
              <a:t>rivoluzionari armeni occuparono la banca </a:t>
            </a:r>
            <a:r>
              <a:rPr lang="it-IT" i="1" dirty="0" smtClean="0">
                <a:latin typeface="Constantia" pitchFamily="18" charset="0"/>
              </a:rPr>
              <a:t>ottomana</a:t>
            </a:r>
          </a:p>
          <a:p>
            <a:r>
              <a:rPr lang="it-IT" i="1" dirty="0" smtClean="0">
                <a:latin typeface="Constantia" pitchFamily="18" charset="0"/>
              </a:rPr>
              <a:t>a</a:t>
            </a:r>
            <a:r>
              <a:rPr lang="it-IT" i="1" dirty="0">
                <a:latin typeface="Constantia" pitchFamily="18" charset="0"/>
              </a:rPr>
              <a:t> Istanbul. La reazione fu un massacro da parte </a:t>
            </a:r>
            <a:r>
              <a:rPr lang="it-IT" i="1" dirty="0" smtClean="0">
                <a:latin typeface="Constantia" pitchFamily="18" charset="0"/>
              </a:rPr>
              <a:t>di</a:t>
            </a:r>
          </a:p>
          <a:p>
            <a:r>
              <a:rPr lang="it-IT" i="1" dirty="0">
                <a:latin typeface="Constantia" pitchFamily="18" charset="0"/>
              </a:rPr>
              <a:t> turchi in cui persero la vita 50.000 armeni.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915816" y="6550223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Zona in cui risiede l’etnia dei Curdi </a:t>
            </a:r>
            <a:endParaRPr lang="it-I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>
            <a:no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SECONDO MASSACRO Armeno (1915-16)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0811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it-IT" sz="1800" i="1" dirty="0" smtClean="0">
                <a:latin typeface="Constantia" pitchFamily="18" charset="0"/>
              </a:rPr>
              <a:t>      -Nel </a:t>
            </a:r>
            <a:r>
              <a:rPr lang="it-IT" sz="1800" i="1" dirty="0">
                <a:latin typeface="Constantia" pitchFamily="18" charset="0"/>
              </a:rPr>
              <a:t>periodo precedente la prima guerra mondiale all'impero ottomano era succeduto il governo dei </a:t>
            </a:r>
            <a:r>
              <a:rPr lang="it-IT" sz="1800" b="1" i="1" dirty="0" smtClean="0">
                <a:latin typeface="Constantia" pitchFamily="18" charset="0"/>
              </a:rPr>
              <a:t>Giovani Turchi</a:t>
            </a:r>
            <a:r>
              <a:rPr lang="it-IT" sz="1800" i="1" dirty="0" smtClean="0">
                <a:latin typeface="Constantia" pitchFamily="18" charset="0"/>
              </a:rPr>
              <a:t>, i quali temevano </a:t>
            </a:r>
            <a:r>
              <a:rPr lang="it-IT" sz="1800" i="1" dirty="0">
                <a:latin typeface="Constantia" pitchFamily="18" charset="0"/>
              </a:rPr>
              <a:t>che gli armeni potessero allearsi coi russi, di cui erano nemici</a:t>
            </a:r>
            <a:r>
              <a:rPr lang="it-IT" sz="1800" i="1" dirty="0" smtClean="0">
                <a:latin typeface="Constantia" pitchFamily="18" charset="0"/>
              </a:rPr>
              <a:t>.</a:t>
            </a:r>
            <a:r>
              <a:rPr lang="it-IT" sz="1800" i="1" dirty="0">
                <a:latin typeface="Constantia" pitchFamily="18" charset="0"/>
              </a:rPr>
              <a:t/>
            </a:r>
            <a:br>
              <a:rPr lang="it-IT" sz="1800" i="1" dirty="0">
                <a:latin typeface="Constantia" pitchFamily="18" charset="0"/>
              </a:rPr>
            </a:br>
            <a:endParaRPr lang="it-IT" sz="1800" i="1" dirty="0" smtClean="0">
              <a:latin typeface="Constantia" pitchFamily="18" charset="0"/>
            </a:endParaRPr>
          </a:p>
          <a:p>
            <a:pPr>
              <a:buNone/>
            </a:pPr>
            <a:r>
              <a:rPr lang="it-IT" sz="1800" i="1" dirty="0" smtClean="0">
                <a:latin typeface="Constantia" pitchFamily="18" charset="0"/>
              </a:rPr>
              <a:t>      -Nel</a:t>
            </a:r>
            <a:r>
              <a:rPr lang="it-IT" sz="1800" i="1" dirty="0">
                <a:latin typeface="Constantia" pitchFamily="18" charset="0"/>
              </a:rPr>
              <a:t> </a:t>
            </a:r>
            <a:r>
              <a:rPr lang="it-IT" sz="1800" b="1" i="1" dirty="0" smtClean="0">
                <a:latin typeface="Constantia" pitchFamily="18" charset="0"/>
              </a:rPr>
              <a:t>1915</a:t>
            </a:r>
            <a:r>
              <a:rPr lang="it-IT" sz="1800" i="1" dirty="0" smtClean="0">
                <a:latin typeface="Constantia" pitchFamily="18" charset="0"/>
              </a:rPr>
              <a:t> alcuni battaglioni </a:t>
            </a:r>
            <a:r>
              <a:rPr lang="it-IT" sz="1800" i="1" dirty="0">
                <a:latin typeface="Constantia" pitchFamily="18" charset="0"/>
              </a:rPr>
              <a:t>armeni dell'esercito russo cominciarono a </a:t>
            </a:r>
            <a:r>
              <a:rPr lang="it-IT" sz="1800" i="1" dirty="0" smtClean="0">
                <a:latin typeface="Constantia" pitchFamily="18" charset="0"/>
              </a:rPr>
              <a:t>reclutare altri armeni </a:t>
            </a:r>
            <a:r>
              <a:rPr lang="it-IT" sz="1800" i="1" dirty="0">
                <a:latin typeface="Constantia" pitchFamily="18" charset="0"/>
              </a:rPr>
              <a:t>che </a:t>
            </a:r>
            <a:r>
              <a:rPr lang="it-IT" sz="1800" i="1" dirty="0" smtClean="0">
                <a:latin typeface="Constantia" pitchFamily="18" charset="0"/>
              </a:rPr>
              <a:t>avevano fatto parte dell'esercito </a:t>
            </a:r>
            <a:r>
              <a:rPr lang="it-IT" sz="1800" i="1" dirty="0">
                <a:latin typeface="Constantia" pitchFamily="18" charset="0"/>
              </a:rPr>
              <a:t>ottomano. Intanto l'esercito francese finanziava e </a:t>
            </a:r>
            <a:r>
              <a:rPr lang="it-IT" sz="1800" i="1" dirty="0" smtClean="0">
                <a:latin typeface="Constantia" pitchFamily="18" charset="0"/>
              </a:rPr>
              <a:t>armava </a:t>
            </a:r>
            <a:r>
              <a:rPr lang="it-IT" sz="1800" i="1" dirty="0">
                <a:latin typeface="Constantia" pitchFamily="18" charset="0"/>
              </a:rPr>
              <a:t>gli armeni, incitandoli alla rivolta contro il </a:t>
            </a:r>
            <a:r>
              <a:rPr lang="it-IT" sz="1800" i="1" dirty="0" smtClean="0">
                <a:latin typeface="Constantia" pitchFamily="18" charset="0"/>
              </a:rPr>
              <a:t>nuovo potere in Turchia.</a:t>
            </a:r>
            <a:r>
              <a:rPr lang="it-IT" sz="1800" i="1" baseline="30000" dirty="0" smtClean="0">
                <a:latin typeface="Constantia" pitchFamily="18" charset="0"/>
              </a:rPr>
              <a:t> </a:t>
            </a:r>
          </a:p>
          <a:p>
            <a:pPr>
              <a:buNone/>
            </a:pPr>
            <a:endParaRPr lang="it-IT" sz="1800" i="1" baseline="30000" dirty="0" smtClean="0">
              <a:latin typeface="Constantia" pitchFamily="18" charset="0"/>
            </a:endParaRPr>
          </a:p>
          <a:p>
            <a:pPr>
              <a:buNone/>
            </a:pPr>
            <a:r>
              <a:rPr lang="it-IT" sz="1800" i="1" baseline="30000" dirty="0" smtClean="0">
                <a:latin typeface="Constantia" pitchFamily="18" charset="0"/>
              </a:rPr>
              <a:t>         </a:t>
            </a:r>
            <a:r>
              <a:rPr lang="it-IT" sz="1800" i="1" dirty="0" smtClean="0">
                <a:latin typeface="Constantia" pitchFamily="18" charset="0"/>
              </a:rPr>
              <a:t>-Nella </a:t>
            </a:r>
            <a:r>
              <a:rPr lang="it-IT" sz="1800" i="1" dirty="0">
                <a:latin typeface="Constantia" pitchFamily="18" charset="0"/>
              </a:rPr>
              <a:t>notte tra il </a:t>
            </a:r>
            <a:r>
              <a:rPr lang="it-IT" sz="1800" b="1" i="1" dirty="0">
                <a:latin typeface="Constantia" pitchFamily="18" charset="0"/>
              </a:rPr>
              <a:t>23</a:t>
            </a:r>
            <a:r>
              <a:rPr lang="it-IT" sz="1800" i="1" dirty="0">
                <a:latin typeface="Constantia" pitchFamily="18" charset="0"/>
              </a:rPr>
              <a:t> e il </a:t>
            </a:r>
            <a:r>
              <a:rPr lang="it-IT" sz="1800" b="1" i="1" dirty="0">
                <a:latin typeface="Constantia" pitchFamily="18" charset="0"/>
              </a:rPr>
              <a:t>24 </a:t>
            </a:r>
            <a:r>
              <a:rPr lang="it-IT" sz="1800" b="1" i="1" dirty="0" smtClean="0">
                <a:latin typeface="Constantia" pitchFamily="18" charset="0"/>
              </a:rPr>
              <a:t>Aprile</a:t>
            </a:r>
            <a:r>
              <a:rPr lang="it-IT" sz="1800" b="1" i="1" dirty="0">
                <a:latin typeface="Constantia" pitchFamily="18" charset="0"/>
              </a:rPr>
              <a:t> 1915</a:t>
            </a:r>
            <a:r>
              <a:rPr lang="it-IT" sz="1800" i="1" dirty="0">
                <a:latin typeface="Constantia" pitchFamily="18" charset="0"/>
              </a:rPr>
              <a:t> vennero eseguiti i primi arresti tra l'élite armena di Costantinopoli. </a:t>
            </a:r>
            <a:r>
              <a:rPr lang="it-IT" sz="1800" i="1" dirty="0" smtClean="0">
                <a:latin typeface="Constantia" pitchFamily="18" charset="0"/>
              </a:rPr>
              <a:t>In </a:t>
            </a:r>
            <a:r>
              <a:rPr lang="it-IT" sz="1800" i="1" dirty="0">
                <a:latin typeface="Constantia" pitchFamily="18" charset="0"/>
              </a:rPr>
              <a:t>un solo mese, più di mille </a:t>
            </a:r>
            <a:r>
              <a:rPr lang="it-IT" sz="1800" i="1" dirty="0" smtClean="0">
                <a:latin typeface="Constantia" pitchFamily="18" charset="0"/>
              </a:rPr>
              <a:t>illustri armeni furono </a:t>
            </a:r>
            <a:r>
              <a:rPr lang="it-IT" sz="1800" i="1" dirty="0">
                <a:latin typeface="Constantia" pitchFamily="18" charset="0"/>
              </a:rPr>
              <a:t>deportati verso </a:t>
            </a:r>
            <a:r>
              <a:rPr lang="it-IT" sz="1800" i="1" dirty="0" smtClean="0">
                <a:latin typeface="Constantia" pitchFamily="18" charset="0"/>
              </a:rPr>
              <a:t>il deserto</a:t>
            </a:r>
            <a:r>
              <a:rPr lang="it-IT" sz="1800" i="1" dirty="0">
                <a:latin typeface="Constantia" pitchFamily="18" charset="0"/>
              </a:rPr>
              <a:t> e massacrati lungo la strada.</a:t>
            </a:r>
            <a:br>
              <a:rPr lang="it-IT" sz="1800" i="1" dirty="0">
                <a:latin typeface="Constantia" pitchFamily="18" charset="0"/>
              </a:rPr>
            </a:br>
            <a:endParaRPr lang="it-IT" sz="1800" i="1" dirty="0" smtClean="0">
              <a:latin typeface="Constantia" pitchFamily="18" charset="0"/>
            </a:endParaRPr>
          </a:p>
          <a:p>
            <a:pPr>
              <a:buNone/>
            </a:pPr>
            <a:r>
              <a:rPr lang="it-IT" sz="1800" i="1" dirty="0" smtClean="0">
                <a:latin typeface="Constantia" pitchFamily="18" charset="0"/>
              </a:rPr>
              <a:t>      -Questo è considerato, da molti, il primo genocidio moderno.</a:t>
            </a:r>
            <a:endParaRPr lang="it-IT" sz="1800" i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260648"/>
            <a:ext cx="48600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Le modalita’ dello sterminio:</a:t>
            </a:r>
            <a:endParaRPr lang="it-IT" sz="26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64704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-Tutta l'operazione venne mascherata come un'azione di spostamento di persone da ipotetiche zone di guerra. </a:t>
            </a:r>
            <a:b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</a:b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      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i="1" dirty="0">
                <a:latin typeface="Constantia" pitchFamily="18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Vennero creati speciali battaglioni, detti </a:t>
            </a:r>
            <a:r>
              <a:rPr kumimoji="0" lang="it-IT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Tchété</a:t>
            </a:r>
            <a:r>
              <a:rPr lang="it-IT" i="1" dirty="0" smtClean="0">
                <a:latin typeface="Constantia" pitchFamily="18" charset="0"/>
                <a:ea typeface="Times New Roman" pitchFamily="18" charset="0"/>
                <a:cs typeface="Arial" pitchFamily="34" charset="0"/>
              </a:rPr>
              <a:t>, ai quali ,per impartire loro</a:t>
            </a:r>
            <a:r>
              <a:rPr lang="it-IT" i="1" dirty="0"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l'ordine di sterminio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, </a:t>
            </a:r>
            <a:r>
              <a:rPr lang="it-IT" i="1" dirty="0" smtClean="0">
                <a:latin typeface="Constantia" pitchFamily="18" charset="0"/>
                <a:ea typeface="Times New Roman" pitchFamily="18" charset="0"/>
                <a:cs typeface="Arial" pitchFamily="34" charset="0"/>
              </a:rPr>
              <a:t>venivano mandati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messaggi ufficiali in cui si diceva di </a:t>
            </a:r>
            <a:r>
              <a:rPr lang="it-IT" i="1" dirty="0" smtClean="0">
                <a:latin typeface="Constantia" pitchFamily="18" charset="0"/>
                <a:ea typeface="Times New Roman" pitchFamily="18" charset="0"/>
                <a:cs typeface="Arial" pitchFamily="34" charset="0"/>
              </a:rPr>
              <a:t>proteggere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gli Armeni e contemporaneamente un messaggio cifrato che invece ne disponeva la carneficina e la distruzione di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questo secondo messaggio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i="1" dirty="0" smtClean="0">
              <a:latin typeface="Constantia" pitchFamily="18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7" name="Immagine 6" descr="ARME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68960"/>
            <a:ext cx="3924300" cy="2870200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995936" y="2924944"/>
            <a:ext cx="48965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i="1" dirty="0" smtClean="0">
                <a:latin typeface="Constantia" pitchFamily="18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I Turchi dopo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aver sfruttato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chi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aveva posizioni </a:t>
            </a:r>
            <a:r>
              <a:rPr lang="it-IT" i="1" dirty="0" smtClean="0">
                <a:latin typeface="Constantia" pitchFamily="18" charset="0"/>
                <a:ea typeface="Times New Roman" pitchFamily="18" charset="0"/>
                <a:cs typeface="Arial" pitchFamily="34" charset="0"/>
              </a:rPr>
              <a:t>di responsabilità all’interno 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della società (architetti, ingegneri e altri</a:t>
            </a:r>
            <a:r>
              <a:rPr lang="it-IT" i="1" dirty="0" smtClean="0">
                <a:latin typeface="Constantia" pitchFamily="18" charset="0"/>
                <a:ea typeface="Times New Roman" pitchFamily="18" charset="0"/>
                <a:cs typeface="Arial" pitchFamily="34" charset="0"/>
              </a:rPr>
              <a:t>), essi venivano eliminati.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Inoltre medici turchi spostavano gli ammalati da un lager all'altro per diffondere epidemie e distribuivano veleno al posto di               medicine. Telegrafisti turchi annunciavano l'orario delle partenze dei gruppi (a piedi, verso il deserto) e il numero dei deportati. Se il numero dei sopravvissuti era elevato si dava ordine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di tornare indietro sulla stessa pista. Per i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sopravvissuti la sorte non fu migliore: furono bruciati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vivi e rinchiusi in delle caverne.</a:t>
            </a:r>
            <a:endParaRPr kumimoji="0" lang="it-IT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5949280"/>
            <a:ext cx="2915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Immagine del genocidio</a:t>
            </a:r>
            <a:endParaRPr lang="it-I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79512" y="260648"/>
            <a:ext cx="38884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Dopo lo sterminio:</a:t>
            </a:r>
            <a:endParaRPr lang="it-IT" sz="26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9512" y="764704"/>
            <a:ext cx="896448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-Al termine della Prima Guerra Mondiale, cadde il regime dei Giovani Turchi ed il nuovo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solidFill>
                  <a:srgbClr val="000000"/>
                </a:solidFill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governo</a:t>
            </a:r>
            <a:r>
              <a:rPr kumimoji="0" lang="it-IT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istituì</a:t>
            </a:r>
            <a:r>
              <a:rPr kumimoji="0" lang="it-IT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una </a:t>
            </a:r>
            <a:r>
              <a:rPr lang="it-IT" b="1" dirty="0">
                <a:solidFill>
                  <a:srgbClr val="000000"/>
                </a:solidFill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it-IT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orte Marziale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per giudicare i responsabili dello sterminio.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Fu giustiziato un prefetto, ma molti fra i colpevoli, riuscirono</a:t>
            </a:r>
            <a:r>
              <a:rPr kumimoji="0" lang="it-IT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fuggire o vivere indisturbati</a:t>
            </a:r>
            <a:r>
              <a:rPr lang="it-IT" dirty="0" smtClean="0">
                <a:solidFill>
                  <a:srgbClr val="000000"/>
                </a:solidFill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it-IT" dirty="0">
                <a:solidFill>
                  <a:srgbClr val="000000"/>
                </a:solidFill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Solo alcuni fra i principali organizzatori del genocidio armeno furono poi uccisi da parte di giustizieri armeni.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 smtClean="0">
              <a:solidFill>
                <a:srgbClr val="000000"/>
              </a:solidFill>
              <a:latin typeface="Constant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solidFill>
                  <a:srgbClr val="000000"/>
                </a:solidFill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Venne steso così un velo di </a:t>
            </a:r>
            <a:r>
              <a:rPr kumimoji="0" lang="it-IT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Silenzio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sullo</a:t>
            </a:r>
            <a:r>
              <a:rPr kumimoji="0" lang="it-IT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sterminio degli Armeni. La Turchia, dal genocidio in poi, ha continuato ad avere un atteggiamento ostile nei confronti dei pochi</a:t>
            </a:r>
            <a:r>
              <a:rPr kumimoji="0" lang="it-IT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armeni rimasti in quel paese, concentrati quasi tutti ad Istanbul.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tant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-Nel </a:t>
            </a:r>
            <a:r>
              <a:rPr kumimoji="0" lang="it-IT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1942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è stata emanata la cosiddetta tassa sulla ricchezza, ideata ed attuata al solo scopo di distruggere economicamente le minoranze armena, greca ed ebrea.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L'anno successivo, con il pretesto di una chiamata alle armi, è stato organizzato un altro massacro</a:t>
            </a:r>
            <a:r>
              <a:rPr kumimoji="0" lang="it-IT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di armeni che solo all'ultimo momento è stato possibile scongiurare.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Nel </a:t>
            </a:r>
            <a:r>
              <a:rPr kumimoji="0" lang="it-IT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1955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vi è stato </a:t>
            </a:r>
            <a:r>
              <a:rPr lang="it-IT" dirty="0" smtClean="0">
                <a:solidFill>
                  <a:srgbClr val="000000"/>
                </a:solidFill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un altro grande massacro di 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armeni e greci di Istanbul.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Nel </a:t>
            </a:r>
            <a:r>
              <a:rPr kumimoji="0" lang="it-IT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1993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, la Turchia preparò un'invasione dell'Armenia, che però non avvenne grazie alla sconfitta dei rivoltosi del Parlamento russo.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Dal </a:t>
            </a:r>
            <a:r>
              <a:rPr kumimoji="0" lang="it-IT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1992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la Turchia mantiene chiuso il confine con l'Armenia, non consentendo il transito di merci e persone da e per l'Armenia.</a:t>
            </a:r>
            <a:r>
              <a:rPr kumimoji="0" lang="it-IT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t-IT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0"/>
            <a:ext cx="5400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Il riconoscimento del genocidio:</a:t>
            </a:r>
            <a:endParaRPr lang="it-IT" sz="26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404664"/>
            <a:ext cx="8608447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-La maggior parte degli storici crede che il progetto politico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dei </a:t>
            </a:r>
            <a:r>
              <a:rPr kumimoji="0" lang="it-IT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Giovani</a:t>
            </a:r>
            <a:r>
              <a:rPr kumimoji="0" lang="it-IT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Turchi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mirasse a creare uno Stato turco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etnicamente omogeneo.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tant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i="1" dirty="0">
                <a:solidFill>
                  <a:srgbClr val="000000"/>
                </a:solidFill>
                <a:latin typeface="Constantia" pitchFamily="18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Altri studiosi sostengono l'inesistenza di un progetto di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genocidio. Il governo turco continua ancora oggi a rifiutare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di riconoscere il genocidio ai danni degli armeni ed è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questa una delle cause di </a:t>
            </a:r>
            <a:r>
              <a:rPr lang="it-IT" b="1" i="1" dirty="0">
                <a:solidFill>
                  <a:srgbClr val="000000"/>
                </a:solidFill>
                <a:latin typeface="Constantia" pitchFamily="18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it-IT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ensione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tra Unione Europea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e Turchia.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i="1" dirty="0">
              <a:solidFill>
                <a:srgbClr val="000000"/>
              </a:solidFill>
              <a:latin typeface="Constant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-Una recente legge francese punisce con il carcere la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negazione del genocidio armeno. </a:t>
            </a:r>
            <a:r>
              <a:rPr lang="it-IT" i="1" dirty="0" smtClean="0">
                <a:solidFill>
                  <a:srgbClr val="000000"/>
                </a:solidFill>
                <a:latin typeface="Constantia" pitchFamily="18" charset="0"/>
                <a:ea typeface="Times New Roman" pitchFamily="18" charset="0"/>
                <a:cs typeface="Arial" pitchFamily="34" charset="0"/>
              </a:rPr>
              <a:t>Invece, l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a magistratura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turca punisce con l'arresto e la reclusione fino a tre anni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il nominare in pubblico l'esistenza del genocidio degli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armeni in quanto gesto anti-patriottico.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i="1" dirty="0">
              <a:solidFill>
                <a:srgbClr val="000000"/>
              </a:solidFill>
              <a:latin typeface="Constant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-Furono utilizzati vari espedienti per mantenere il silenzio.</a:t>
            </a:r>
            <a:endParaRPr kumimoji="0" lang="it-IT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-180528" y="5085184"/>
            <a:ext cx="738031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 Le tensioni tra Unione Europea e Turchia:</a:t>
            </a:r>
            <a:endParaRPr kumimoji="0" lang="it-IT" sz="2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5589240"/>
            <a:ext cx="905748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In vista dell'ingresso della Turchia nell'Unione Europea il </a:t>
            </a:r>
            <a:r>
              <a:rPr kumimoji="0" lang="it-IT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negazionismo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del governo turco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ha creato difficoltà al negoziato.</a:t>
            </a:r>
            <a:r>
              <a:rPr kumimoji="0" lang="it-IT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Il 17 novembre del 2000 la camera dei deputati italiana,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sulla scia del Parlamento Europeo e dello Stato Vaticano, ha votato una risoluzione che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riconosce il genocidio armeno e invita la Turchia a fare i conti con la propria storia.</a:t>
            </a:r>
            <a:endParaRPr kumimoji="0" lang="it-IT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magine 10" descr="f500_blog.tapirulan.it_12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62625" y="188640"/>
            <a:ext cx="3381375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059832" y="18864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rgbClr val="00B050"/>
                </a:solidFill>
                <a:latin typeface="Algerian" pitchFamily="82" charset="0"/>
              </a:rPr>
              <a:t>CRONOLOGIA</a:t>
            </a:r>
            <a:endParaRPr lang="it-IT" sz="3600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95536" y="1196752"/>
            <a:ext cx="8568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  <a:latin typeface="Brush Script MT" pitchFamily="66" charset="0"/>
              </a:rPr>
              <a:t>1894</a:t>
            </a:r>
            <a:r>
              <a:rPr lang="it-IT" sz="2400" dirty="0" smtClean="0">
                <a:latin typeface="Brush Script MT" pitchFamily="66" charset="0"/>
              </a:rPr>
              <a:t> – inizio primo Genocidio Armeni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rush Script MT" pitchFamily="66" charset="0"/>
              </a:rPr>
              <a:t>1896</a:t>
            </a:r>
            <a:r>
              <a:rPr lang="it-IT" sz="2400" dirty="0" smtClean="0">
                <a:latin typeface="Brush Script MT" pitchFamily="66" charset="0"/>
              </a:rPr>
              <a:t> – fine primo Genocidio Armeni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rush Script MT" pitchFamily="66" charset="0"/>
              </a:rPr>
              <a:t>1915</a:t>
            </a:r>
            <a:r>
              <a:rPr lang="it-IT" sz="2400" dirty="0" smtClean="0">
                <a:solidFill>
                  <a:srgbClr val="FF0000"/>
                </a:solidFill>
                <a:latin typeface="Brush Script MT" pitchFamily="66" charset="0"/>
              </a:rPr>
              <a:t> </a:t>
            </a:r>
            <a:r>
              <a:rPr lang="it-IT" sz="2400" dirty="0" smtClean="0">
                <a:latin typeface="Brush Script MT" pitchFamily="66" charset="0"/>
              </a:rPr>
              <a:t>– inizio secondo Genocidio Armeni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rush Script MT" pitchFamily="66" charset="0"/>
              </a:rPr>
              <a:t>1916</a:t>
            </a:r>
            <a:r>
              <a:rPr lang="it-IT" sz="2400" dirty="0" smtClean="0">
                <a:latin typeface="Brush Script MT" pitchFamily="66" charset="0"/>
              </a:rPr>
              <a:t> – fine secondo Genocidio Armeni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rush Script MT" pitchFamily="66" charset="0"/>
              </a:rPr>
              <a:t>1918</a:t>
            </a:r>
            <a:r>
              <a:rPr lang="it-IT" sz="2400" dirty="0" smtClean="0">
                <a:latin typeface="Brush Script MT" pitchFamily="66" charset="0"/>
              </a:rPr>
              <a:t> – caduta dei Giovani Turchi; istituzione Corte Marziale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rush Script MT" pitchFamily="66" charset="0"/>
              </a:rPr>
              <a:t>1942</a:t>
            </a:r>
            <a:r>
              <a:rPr lang="it-IT" sz="2400" dirty="0" smtClean="0">
                <a:latin typeface="Brush Script MT" pitchFamily="66" charset="0"/>
              </a:rPr>
              <a:t> – tassa sulla ricchezza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rush Script MT" pitchFamily="66" charset="0"/>
              </a:rPr>
              <a:t>1955</a:t>
            </a:r>
            <a:r>
              <a:rPr lang="it-IT" sz="2400" dirty="0" smtClean="0">
                <a:latin typeface="Brush Script MT" pitchFamily="66" charset="0"/>
              </a:rPr>
              <a:t> – nuovo massacro armeni e greci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rush Script MT" pitchFamily="66" charset="0"/>
              </a:rPr>
              <a:t>1992</a:t>
            </a:r>
            <a:r>
              <a:rPr lang="it-IT" sz="2400" dirty="0" smtClean="0">
                <a:latin typeface="Brush Script MT" pitchFamily="66" charset="0"/>
              </a:rPr>
              <a:t> – chiusi i confini tra Turchia e Armenia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rush Script MT" pitchFamily="66" charset="0"/>
              </a:rPr>
              <a:t>1993</a:t>
            </a:r>
            <a:r>
              <a:rPr lang="it-IT" sz="2400" b="1" dirty="0" smtClean="0">
                <a:latin typeface="Brush Script MT" pitchFamily="66" charset="0"/>
              </a:rPr>
              <a:t> </a:t>
            </a:r>
            <a:r>
              <a:rPr lang="it-IT" sz="2400" dirty="0" smtClean="0">
                <a:latin typeface="Brush Script MT" pitchFamily="66" charset="0"/>
              </a:rPr>
              <a:t>– i Turchi preparano un’ invasione in Armenia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9" name="Immagine 8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625" y="3933056"/>
            <a:ext cx="3357375" cy="292494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6804248" y="1628800"/>
            <a:ext cx="2106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hlinkClick r:id="rId3"/>
              </a:rPr>
              <a:t>http://freeweb.dnet.it/liberi/genoc_armeno/genoc_arm.htm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67736" y="1268760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saperne di più:</a:t>
            </a:r>
            <a:endParaRPr lang="it-I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67544" y="5373216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Lavoro di : </a:t>
            </a:r>
            <a:r>
              <a:rPr lang="it-IT" i="1" u="sng" dirty="0" smtClean="0">
                <a:solidFill>
                  <a:srgbClr val="002060"/>
                </a:solidFill>
                <a:latin typeface="Bell MT" pitchFamily="18" charset="0"/>
              </a:rPr>
              <a:t>Marco Cabitza, Marco Onnis, Giacomo Piras, Fabio Demurtas</a:t>
            </a:r>
          </a:p>
          <a:p>
            <a:r>
              <a:rPr lang="it-IT" b="1" dirty="0" smtClean="0"/>
              <a:t>Supervisore: </a:t>
            </a:r>
            <a:r>
              <a:rPr lang="it-IT" i="1" u="sng" dirty="0" smtClean="0">
                <a:solidFill>
                  <a:srgbClr val="002060"/>
                </a:solidFill>
                <a:latin typeface="Bell MT" pitchFamily="18" charset="0"/>
              </a:rPr>
              <a:t>Ettore Martinez </a:t>
            </a:r>
            <a:endParaRPr lang="it-IT" i="1" u="sng" dirty="0">
              <a:solidFill>
                <a:srgbClr val="002060"/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179</TotalTime>
  <Words>1164</Words>
  <Application>Microsoft Macintosh PowerPoint</Application>
  <PresentationFormat>Presentazione su schermo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Terra</vt:lpstr>
      <vt:lpstr>Genocidio armeno </vt:lpstr>
      <vt:lpstr>Primo massacro armeno (1894-1896)</vt:lpstr>
      <vt:lpstr>SECONDO MASSACRO Armeno (1915-16)</vt:lpstr>
      <vt:lpstr>Diapositiva 4</vt:lpstr>
      <vt:lpstr>Diapositiva 5</vt:lpstr>
      <vt:lpstr>Diapositiva 6</vt:lpstr>
      <vt:lpstr>Diapositiva 7</vt:lpstr>
    </vt:vector>
  </TitlesOfParts>
  <Company>Olidata S.p.A.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  -  Genocidio armeno</dc:title>
  <dc:creator>silva</dc:creator>
  <cp:keywords/>
  <cp:lastModifiedBy>Fabrizio Oppo</cp:lastModifiedBy>
  <cp:revision>20</cp:revision>
  <dcterms:created xsi:type="dcterms:W3CDTF">2011-11-10T15:45:13Z</dcterms:created>
  <dcterms:modified xsi:type="dcterms:W3CDTF">2011-11-10T15:47:44Z</dcterms:modified>
</cp:coreProperties>
</file>